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svg>
</file>

<file path=ppt/media/image12.png>
</file>

<file path=ppt/media/image13.svg>
</file>

<file path=ppt/media/image14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93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58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956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681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911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766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922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021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563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79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77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C6A6A-C4A8-4C0A-83E2-4D498DCF59E2}" type="datetimeFigureOut">
              <a:rPr lang="en-US" smtClean="0"/>
              <a:t>12/20/2025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9A56B-E234-44B3-B49C-AB45BB37A0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7371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package" Target="../embeddings/Microsoft_PowerPoint_Presentation.pptx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package" Target="../embeddings/Microsoft_PowerPoint_Presentation1.pptx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PowerPoint_Presentation2.pptx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package" Target="../embeddings/Microsoft_PowerPoint_Presentation3.pptx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package" Target="../embeddings/Microsoft_PowerPoint_Presentation4.pptx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PowerPoint_Presentation5.pptx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package" Target="../embeddings/Microsoft_PowerPoint_Presentation6.pptx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>
            <a:hlinkClick r:id="" action="ppaction://ole?verb=0"/>
            <a:extLst>
              <a:ext uri="{FF2B5EF4-FFF2-40B4-BE49-F238E27FC236}">
                <a16:creationId xmlns:a16="http://schemas.microsoft.com/office/drawing/2014/main" id="{FDFB1281-C0E3-485C-906E-9604AD595B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5039565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7095769" imgH="3991463" progId="PowerPoint.Show.12">
                  <p:embed/>
                </p:oleObj>
              </mc:Choice>
              <mc:Fallback>
                <p:oleObj name="Presentation" r:id="rId2" imgW="7095769" imgH="3991463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7950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>
            <a:hlinkClick r:id="" action="ppaction://ole?verb=0"/>
            <a:extLst>
              <a:ext uri="{FF2B5EF4-FFF2-40B4-BE49-F238E27FC236}">
                <a16:creationId xmlns:a16="http://schemas.microsoft.com/office/drawing/2014/main" id="{E0DD0B97-6797-5152-00A1-1FF5197A75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9290312"/>
              </p:ext>
            </p:extLst>
          </p:nvPr>
        </p:nvGraphicFramePr>
        <p:xfrm>
          <a:off x="0" y="0"/>
          <a:ext cx="12192002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7161294" imgH="4028185" progId="PowerPoint.Show.12">
                  <p:embed/>
                </p:oleObj>
              </mc:Choice>
              <mc:Fallback>
                <p:oleObj name="Presentation" r:id="rId2" imgW="7161294" imgH="4028185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2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2927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357132-A996-F77E-3A04-4696042D5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5357CF-76A9-391E-454D-9C382B1A2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kt 3">
            <a:hlinkClick r:id="" action="ppaction://ole?verb=0"/>
            <a:extLst>
              <a:ext uri="{FF2B5EF4-FFF2-40B4-BE49-F238E27FC236}">
                <a16:creationId xmlns:a16="http://schemas.microsoft.com/office/drawing/2014/main" id="{0F2E51AF-DD2A-D389-A3A5-B425945D4D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4281869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7289464" imgH="4101267" progId="PowerPoint.Show.12">
                  <p:embed/>
                </p:oleObj>
              </mc:Choice>
              <mc:Fallback>
                <p:oleObj name="Presentation" r:id="rId2" imgW="7289464" imgH="4101267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6181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7C9F6D-A0D4-1783-DF1E-44B5234B1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50100D-F4CD-48FD-D6E1-47ED89192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kt 3">
            <a:hlinkClick r:id="" action="ppaction://ole?verb=0"/>
            <a:extLst>
              <a:ext uri="{FF2B5EF4-FFF2-40B4-BE49-F238E27FC236}">
                <a16:creationId xmlns:a16="http://schemas.microsoft.com/office/drawing/2014/main" id="{94AE8238-2A2C-9634-B2AA-036BCDCDC0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7764992"/>
              </p:ext>
            </p:extLst>
          </p:nvPr>
        </p:nvGraphicFramePr>
        <p:xfrm>
          <a:off x="0" y="-1"/>
          <a:ext cx="12192002" cy="685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7437435" imgH="4183350" progId="PowerPoint.Show.12">
                  <p:embed/>
                </p:oleObj>
              </mc:Choice>
              <mc:Fallback>
                <p:oleObj name="Presentation" r:id="rId2" imgW="7437435" imgH="418335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1"/>
                        <a:ext cx="12192002" cy="6858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0874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03FA0-43FF-5626-7F64-69B09A844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847AAE-9BED-8E29-9970-EE9D3874E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kt 3">
            <a:hlinkClick r:id="" action="ppaction://ole?verb=0"/>
            <a:extLst>
              <a:ext uri="{FF2B5EF4-FFF2-40B4-BE49-F238E27FC236}">
                <a16:creationId xmlns:a16="http://schemas.microsoft.com/office/drawing/2014/main" id="{1459F412-DEB5-7506-1FB4-363AD57ADC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2244035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7437435" imgH="4183350" progId="PowerPoint.Show.12">
                  <p:embed/>
                </p:oleObj>
              </mc:Choice>
              <mc:Fallback>
                <p:oleObj name="Presentation" r:id="rId2" imgW="7437435" imgH="418335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7625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07E260-C0BA-0F72-2612-FEDA2122D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4B3CDB-4DBC-945D-AC7F-0F0CFCD04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kt 3">
            <a:hlinkClick r:id="" action="ppaction://ole?verb=0"/>
            <a:extLst>
              <a:ext uri="{FF2B5EF4-FFF2-40B4-BE49-F238E27FC236}">
                <a16:creationId xmlns:a16="http://schemas.microsoft.com/office/drawing/2014/main" id="{F13B0A54-B2F4-8FAC-52B9-D3A1E0D0B2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753913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7808983" imgH="4392158" progId="PowerPoint.Show.12">
                  <p:embed/>
                </p:oleObj>
              </mc:Choice>
              <mc:Fallback>
                <p:oleObj name="Presentation" r:id="rId2" imgW="7808983" imgH="4392158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66543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575EC4-0128-9D09-4605-77E045A0F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D52A4E-D6EB-E293-3362-ECFE1CF32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kt 3">
            <a:hlinkClick r:id="" action="ppaction://ole?verb=0"/>
            <a:extLst>
              <a:ext uri="{FF2B5EF4-FFF2-40B4-BE49-F238E27FC236}">
                <a16:creationId xmlns:a16="http://schemas.microsoft.com/office/drawing/2014/main" id="{A83BF3D2-2268-64C3-1244-90ADAA4526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19038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6236385" imgH="3506886" progId="PowerPoint.Show.12">
                  <p:embed/>
                </p:oleObj>
              </mc:Choice>
              <mc:Fallback>
                <p:oleObj name="Presentation" r:id="rId2" imgW="6236385" imgH="3506886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8272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B52D9C-C947-8386-560C-B59890CF9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18"/>
            <a:ext cx="10515600" cy="956407"/>
          </a:xfrm>
        </p:spPr>
        <p:txBody>
          <a:bodyPr/>
          <a:lstStyle/>
          <a:p>
            <a:pPr algn="ctr"/>
            <a:r>
              <a:rPr lang="en-US" dirty="0"/>
              <a:t>Best Model Performance</a:t>
            </a:r>
          </a:p>
        </p:txBody>
      </p:sp>
      <p:sp>
        <p:nvSpPr>
          <p:cNvPr id="34" name="Text 1">
            <a:extLst>
              <a:ext uri="{FF2B5EF4-FFF2-40B4-BE49-F238E27FC236}">
                <a16:creationId xmlns:a16="http://schemas.microsoft.com/office/drawing/2014/main" id="{F6F1B6C0-991B-5A78-78AC-5FDD173643F2}"/>
              </a:ext>
            </a:extLst>
          </p:cNvPr>
          <p:cNvSpPr/>
          <p:nvPr/>
        </p:nvSpPr>
        <p:spPr>
          <a:xfrm>
            <a:off x="1185028" y="1212430"/>
            <a:ext cx="2661285" cy="403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3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86.82%</a:t>
            </a:r>
            <a:endParaRPr lang="en-US" sz="3150" dirty="0"/>
          </a:p>
        </p:txBody>
      </p:sp>
      <p:sp>
        <p:nvSpPr>
          <p:cNvPr id="35" name="Text 2">
            <a:extLst>
              <a:ext uri="{FF2B5EF4-FFF2-40B4-BE49-F238E27FC236}">
                <a16:creationId xmlns:a16="http://schemas.microsoft.com/office/drawing/2014/main" id="{1AAC35C3-34DA-B474-6D0D-39A684B9F84B}"/>
              </a:ext>
            </a:extLst>
          </p:cNvPr>
          <p:cNvSpPr/>
          <p:nvPr/>
        </p:nvSpPr>
        <p:spPr>
          <a:xfrm>
            <a:off x="1797129" y="1767976"/>
            <a:ext cx="1436965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Test Accuracy</a:t>
            </a:r>
            <a:endParaRPr lang="en-US" sz="2000" dirty="0"/>
          </a:p>
        </p:txBody>
      </p:sp>
      <p:sp>
        <p:nvSpPr>
          <p:cNvPr id="40" name="Text 7">
            <a:extLst>
              <a:ext uri="{FF2B5EF4-FFF2-40B4-BE49-F238E27FC236}">
                <a16:creationId xmlns:a16="http://schemas.microsoft.com/office/drawing/2014/main" id="{9695E389-CE59-290D-66CA-10478B070A6E}"/>
              </a:ext>
            </a:extLst>
          </p:cNvPr>
          <p:cNvSpPr/>
          <p:nvPr/>
        </p:nvSpPr>
        <p:spPr>
          <a:xfrm>
            <a:off x="7733586" y="1212430"/>
            <a:ext cx="2661285" cy="403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3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0.4758</a:t>
            </a:r>
            <a:endParaRPr lang="en-US" sz="3150" dirty="0"/>
          </a:p>
        </p:txBody>
      </p:sp>
      <p:sp>
        <p:nvSpPr>
          <p:cNvPr id="41" name="Text 8">
            <a:extLst>
              <a:ext uri="{FF2B5EF4-FFF2-40B4-BE49-F238E27FC236}">
                <a16:creationId xmlns:a16="http://schemas.microsoft.com/office/drawing/2014/main" id="{C684FA3C-F464-95EE-1E19-F5F6004677D2}"/>
              </a:ext>
            </a:extLst>
          </p:cNvPr>
          <p:cNvSpPr/>
          <p:nvPr/>
        </p:nvSpPr>
        <p:spPr>
          <a:xfrm>
            <a:off x="8345686" y="1767976"/>
            <a:ext cx="1436965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Final Loss</a:t>
            </a:r>
            <a:endParaRPr lang="en-US" sz="2000" dirty="0"/>
          </a:p>
        </p:txBody>
      </p:sp>
      <p:sp>
        <p:nvSpPr>
          <p:cNvPr id="43" name="Shape 10">
            <a:extLst>
              <a:ext uri="{FF2B5EF4-FFF2-40B4-BE49-F238E27FC236}">
                <a16:creationId xmlns:a16="http://schemas.microsoft.com/office/drawing/2014/main" id="{A7CFF087-A4B8-971A-B6E7-73C924D528B1}"/>
              </a:ext>
            </a:extLst>
          </p:cNvPr>
          <p:cNvSpPr/>
          <p:nvPr/>
        </p:nvSpPr>
        <p:spPr>
          <a:xfrm flipV="1">
            <a:off x="344032" y="2191584"/>
            <a:ext cx="11695155" cy="45719"/>
          </a:xfrm>
          <a:prstGeom prst="rect">
            <a:avLst/>
          </a:prstGeom>
          <a:solidFill>
            <a:srgbClr val="FFFFFF">
              <a:alpha val="50000"/>
            </a:srgbClr>
          </a:solidFill>
          <a:ln/>
        </p:spPr>
      </p:sp>
      <p:sp>
        <p:nvSpPr>
          <p:cNvPr id="45" name="Shape 12">
            <a:extLst>
              <a:ext uri="{FF2B5EF4-FFF2-40B4-BE49-F238E27FC236}">
                <a16:creationId xmlns:a16="http://schemas.microsoft.com/office/drawing/2014/main" id="{89BB8135-7FD9-4B5C-2A93-705543CCCF0B}"/>
              </a:ext>
            </a:extLst>
          </p:cNvPr>
          <p:cNvSpPr/>
          <p:nvPr/>
        </p:nvSpPr>
        <p:spPr>
          <a:xfrm>
            <a:off x="5088046" y="2411385"/>
            <a:ext cx="6951141" cy="1211104"/>
          </a:xfrm>
          <a:prstGeom prst="roundRect">
            <a:avLst>
              <a:gd name="adj" fmla="val 15129"/>
            </a:avLst>
          </a:prstGeom>
          <a:solidFill>
            <a:srgbClr val="00002E"/>
          </a:solidFill>
          <a:ln w="15240">
            <a:solidFill>
              <a:srgbClr val="F2B42D"/>
            </a:solidFill>
            <a:prstDash val="solid"/>
          </a:ln>
        </p:spPr>
      </p:sp>
      <p:sp>
        <p:nvSpPr>
          <p:cNvPr id="46" name="Shape 13">
            <a:extLst>
              <a:ext uri="{FF2B5EF4-FFF2-40B4-BE49-F238E27FC236}">
                <a16:creationId xmlns:a16="http://schemas.microsoft.com/office/drawing/2014/main" id="{DBCF6B3F-ADC8-FF39-55D0-8C78FDF7B680}"/>
              </a:ext>
            </a:extLst>
          </p:cNvPr>
          <p:cNvSpPr/>
          <p:nvPr/>
        </p:nvSpPr>
        <p:spPr>
          <a:xfrm>
            <a:off x="5225325" y="2548664"/>
            <a:ext cx="366355" cy="366355"/>
          </a:xfrm>
          <a:prstGeom prst="roundRect">
            <a:avLst>
              <a:gd name="adj" fmla="val 24956901"/>
            </a:avLst>
          </a:prstGeom>
          <a:solidFill>
            <a:srgbClr val="F2B42D"/>
          </a:solidFill>
          <a:ln/>
        </p:spPr>
      </p:sp>
      <p:pic>
        <p:nvPicPr>
          <p:cNvPr id="47" name="Image 1" descr="preencoded.png">
            <a:extLst>
              <a:ext uri="{FF2B5EF4-FFF2-40B4-BE49-F238E27FC236}">
                <a16:creationId xmlns:a16="http://schemas.microsoft.com/office/drawing/2014/main" id="{190BF6CD-4639-6730-5302-36B8126A10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26052" y="2649390"/>
            <a:ext cx="164902" cy="164902"/>
          </a:xfrm>
          <a:prstGeom prst="rect">
            <a:avLst/>
          </a:prstGeom>
        </p:spPr>
      </p:pic>
      <p:sp>
        <p:nvSpPr>
          <p:cNvPr id="50" name="Shape 16">
            <a:extLst>
              <a:ext uri="{FF2B5EF4-FFF2-40B4-BE49-F238E27FC236}">
                <a16:creationId xmlns:a16="http://schemas.microsoft.com/office/drawing/2014/main" id="{1E1014E0-2502-86D1-E2BB-0472A83D365C}"/>
              </a:ext>
            </a:extLst>
          </p:cNvPr>
          <p:cNvSpPr/>
          <p:nvPr/>
        </p:nvSpPr>
        <p:spPr>
          <a:xfrm>
            <a:off x="5088046" y="3935325"/>
            <a:ext cx="6951140" cy="1211104"/>
          </a:xfrm>
          <a:prstGeom prst="roundRect">
            <a:avLst>
              <a:gd name="adj" fmla="val 15129"/>
            </a:avLst>
          </a:prstGeom>
          <a:solidFill>
            <a:srgbClr val="00002E"/>
          </a:solidFill>
          <a:ln w="15240">
            <a:solidFill>
              <a:srgbClr val="D7425E"/>
            </a:solidFill>
            <a:prstDash val="solid"/>
          </a:ln>
        </p:spPr>
      </p:sp>
      <p:sp>
        <p:nvSpPr>
          <p:cNvPr id="51" name="Shape 17">
            <a:extLst>
              <a:ext uri="{FF2B5EF4-FFF2-40B4-BE49-F238E27FC236}">
                <a16:creationId xmlns:a16="http://schemas.microsoft.com/office/drawing/2014/main" id="{913C8066-1A62-99DB-AB59-E4BCA7325744}"/>
              </a:ext>
            </a:extLst>
          </p:cNvPr>
          <p:cNvSpPr/>
          <p:nvPr/>
        </p:nvSpPr>
        <p:spPr>
          <a:xfrm>
            <a:off x="5225324" y="4072604"/>
            <a:ext cx="366355" cy="366355"/>
          </a:xfrm>
          <a:prstGeom prst="roundRect">
            <a:avLst>
              <a:gd name="adj" fmla="val 24956901"/>
            </a:avLst>
          </a:prstGeom>
          <a:solidFill>
            <a:srgbClr val="D7425E"/>
          </a:solidFill>
          <a:ln/>
        </p:spPr>
      </p:sp>
      <p:pic>
        <p:nvPicPr>
          <p:cNvPr id="52" name="Image 2" descr="preencoded.png">
            <a:extLst>
              <a:ext uri="{FF2B5EF4-FFF2-40B4-BE49-F238E27FC236}">
                <a16:creationId xmlns:a16="http://schemas.microsoft.com/office/drawing/2014/main" id="{9CAED333-ACFD-3E4F-3505-1BA2E23DF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26051" y="4173331"/>
            <a:ext cx="164902" cy="164902"/>
          </a:xfrm>
          <a:prstGeom prst="rect">
            <a:avLst/>
          </a:prstGeom>
        </p:spPr>
      </p:pic>
      <p:sp>
        <p:nvSpPr>
          <p:cNvPr id="55" name="Shape 20">
            <a:extLst>
              <a:ext uri="{FF2B5EF4-FFF2-40B4-BE49-F238E27FC236}">
                <a16:creationId xmlns:a16="http://schemas.microsoft.com/office/drawing/2014/main" id="{E25806FD-F137-083F-8228-11685C5AD926}"/>
              </a:ext>
            </a:extLst>
          </p:cNvPr>
          <p:cNvSpPr/>
          <p:nvPr/>
        </p:nvSpPr>
        <p:spPr>
          <a:xfrm>
            <a:off x="5088047" y="5459266"/>
            <a:ext cx="6951140" cy="1211104"/>
          </a:xfrm>
          <a:prstGeom prst="roundRect">
            <a:avLst>
              <a:gd name="adj" fmla="val 15129"/>
            </a:avLst>
          </a:prstGeom>
          <a:solidFill>
            <a:srgbClr val="00002E"/>
          </a:solidFill>
          <a:ln w="15240">
            <a:solidFill>
              <a:srgbClr val="DD785E"/>
            </a:solidFill>
            <a:prstDash val="solid"/>
          </a:ln>
        </p:spPr>
      </p:sp>
      <p:sp>
        <p:nvSpPr>
          <p:cNvPr id="56" name="Shape 21">
            <a:extLst>
              <a:ext uri="{FF2B5EF4-FFF2-40B4-BE49-F238E27FC236}">
                <a16:creationId xmlns:a16="http://schemas.microsoft.com/office/drawing/2014/main" id="{AF5E1AD8-3A8B-FCA2-D7B6-AB05FF074C43}"/>
              </a:ext>
            </a:extLst>
          </p:cNvPr>
          <p:cNvSpPr/>
          <p:nvPr/>
        </p:nvSpPr>
        <p:spPr>
          <a:xfrm>
            <a:off x="5225325" y="5596545"/>
            <a:ext cx="366355" cy="366355"/>
          </a:xfrm>
          <a:prstGeom prst="roundRect">
            <a:avLst>
              <a:gd name="adj" fmla="val 24956901"/>
            </a:avLst>
          </a:prstGeom>
          <a:solidFill>
            <a:srgbClr val="DD785E"/>
          </a:solidFill>
          <a:ln/>
        </p:spPr>
      </p:sp>
      <p:pic>
        <p:nvPicPr>
          <p:cNvPr id="57" name="Image 3" descr="preencoded.png">
            <a:extLst>
              <a:ext uri="{FF2B5EF4-FFF2-40B4-BE49-F238E27FC236}">
                <a16:creationId xmlns:a16="http://schemas.microsoft.com/office/drawing/2014/main" id="{FCAA5344-7968-8666-F400-A969BE6AD6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26052" y="5697272"/>
            <a:ext cx="164902" cy="164902"/>
          </a:xfrm>
          <a:prstGeom prst="rect">
            <a:avLst/>
          </a:prstGeom>
        </p:spPr>
      </p:pic>
      <p:sp>
        <p:nvSpPr>
          <p:cNvPr id="22" name="Text 14">
            <a:extLst>
              <a:ext uri="{FF2B5EF4-FFF2-40B4-BE49-F238E27FC236}">
                <a16:creationId xmlns:a16="http://schemas.microsoft.com/office/drawing/2014/main" id="{6C8C35D2-4F28-E0A2-1843-D2CAC0F87955}"/>
              </a:ext>
            </a:extLst>
          </p:cNvPr>
          <p:cNvSpPr/>
          <p:nvPr/>
        </p:nvSpPr>
        <p:spPr>
          <a:xfrm>
            <a:off x="5222710" y="3178981"/>
            <a:ext cx="1473397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 x Dropout 0.25, 3 x Dense, Global Average Pooling 2D</a:t>
            </a:r>
            <a:endParaRPr lang="en-US" sz="2000" dirty="0"/>
          </a:p>
        </p:txBody>
      </p:sp>
      <p:sp>
        <p:nvSpPr>
          <p:cNvPr id="27" name="Text 18">
            <a:extLst>
              <a:ext uri="{FF2B5EF4-FFF2-40B4-BE49-F238E27FC236}">
                <a16:creationId xmlns:a16="http://schemas.microsoft.com/office/drawing/2014/main" id="{17A19AEC-172D-AB6F-0387-11ACA92B8B0A}"/>
              </a:ext>
            </a:extLst>
          </p:cNvPr>
          <p:cNvSpPr/>
          <p:nvPr/>
        </p:nvSpPr>
        <p:spPr>
          <a:xfrm>
            <a:off x="5222709" y="4698277"/>
            <a:ext cx="1473397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Input: 224x224</a:t>
            </a:r>
            <a:endParaRPr lang="en-US" sz="2000" dirty="0"/>
          </a:p>
        </p:txBody>
      </p:sp>
      <p:sp>
        <p:nvSpPr>
          <p:cNvPr id="32" name="Text 22">
            <a:extLst>
              <a:ext uri="{FF2B5EF4-FFF2-40B4-BE49-F238E27FC236}">
                <a16:creationId xmlns:a16="http://schemas.microsoft.com/office/drawing/2014/main" id="{8E21DDF1-69D2-148A-6E86-0285D46F759D}"/>
              </a:ext>
            </a:extLst>
          </p:cNvPr>
          <p:cNvSpPr/>
          <p:nvPr/>
        </p:nvSpPr>
        <p:spPr>
          <a:xfrm>
            <a:off x="5222709" y="6226862"/>
            <a:ext cx="1473397" cy="1795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Augmentation: Random Flip, Rotation, Brightness, Contrast</a:t>
            </a:r>
            <a:endParaRPr lang="en-US" sz="2000" dirty="0"/>
          </a:p>
        </p:txBody>
      </p:sp>
      <p:pic>
        <p:nvPicPr>
          <p:cNvPr id="60" name="Image 0" descr="preencoded.png">
            <a:extLst>
              <a:ext uri="{FF2B5EF4-FFF2-40B4-BE49-F238E27FC236}">
                <a16:creationId xmlns:a16="http://schemas.microsoft.com/office/drawing/2014/main" id="{A1D7F9DE-75EB-14E2-88D6-EA89B26181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2809" y="2485619"/>
            <a:ext cx="4114380" cy="411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723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36</Words>
  <Application>Microsoft Office PowerPoint</Application>
  <PresentationFormat>Breitbild</PresentationFormat>
  <Paragraphs>8</Paragraphs>
  <Slides>8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Nunito Semi Bold</vt:lpstr>
      <vt:lpstr>Office</vt:lpstr>
      <vt:lpstr>Presentation</vt:lpstr>
      <vt:lpstr>Microsoft 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Best Model Performance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Florian Dupper</dc:creator>
  <cp:lastModifiedBy>Florian Dupper</cp:lastModifiedBy>
  <cp:revision>9</cp:revision>
  <dcterms:created xsi:type="dcterms:W3CDTF">2025-12-18T17:45:11Z</dcterms:created>
  <dcterms:modified xsi:type="dcterms:W3CDTF">2025-12-20T13:58:35Z</dcterms:modified>
</cp:coreProperties>
</file>

<file path=docProps/thumbnail.jpeg>
</file>